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9" r:id="rId2"/>
    <p:sldId id="336" r:id="rId3"/>
    <p:sldId id="341" r:id="rId4"/>
    <p:sldId id="331" r:id="rId5"/>
    <p:sldId id="334" r:id="rId6"/>
    <p:sldId id="342" r:id="rId7"/>
    <p:sldId id="340" r:id="rId8"/>
    <p:sldId id="344" r:id="rId9"/>
    <p:sldId id="343" r:id="rId1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76232" autoAdjust="0"/>
  </p:normalViewPr>
  <p:slideViewPr>
    <p:cSldViewPr>
      <p:cViewPr varScale="1">
        <p:scale>
          <a:sx n="101" d="100"/>
          <a:sy n="101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07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It relates to my personal journey.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I am essentially a people person who happened to have appreciation for technology.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I fell into IT by chance…and for a long time didn’t want to be a PM.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7200">
              <a:buFont typeface="Arial" pitchFamily="34" charset="0"/>
              <a:buChar char="•"/>
            </a:pPr>
            <a:r>
              <a:rPr lang="en-US" sz="1400" dirty="0" smtClean="0"/>
              <a:t>Businesses were fixed</a:t>
            </a:r>
            <a:r>
              <a:rPr lang="en-US" sz="1400" baseline="0" dirty="0" smtClean="0"/>
              <a:t> structures – silos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Businesses &amp; frequently IT dictated what a customer could buy (a salesman would sell)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Systems built to fixed specs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Projects well defined &amp; structured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It projects seldom crossed dept boundaries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Development Sequential = Waterfall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System Analyst didn’t understand business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Traditional PM derived from construction &amp; manufacturing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Focus on Technical Competence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How before Why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Nobody questioned the spec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advanced</a:t>
            </a:r>
          </a:p>
          <a:p>
            <a:endParaRPr lang="en-US" dirty="0" smtClean="0"/>
          </a:p>
          <a:p>
            <a:r>
              <a:rPr lang="en-US" dirty="0" smtClean="0"/>
              <a:t>Customer had to pay for the system he no longer wanted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24744" y="4343400"/>
            <a:ext cx="4752528" cy="4114800"/>
          </a:xfrm>
        </p:spPr>
        <p:txBody>
          <a:bodyPr>
            <a:normAutofit/>
          </a:bodyPr>
          <a:lstStyle/>
          <a:p>
            <a:pPr indent="-457200">
              <a:buFont typeface="Arial" pitchFamily="34" charset="0"/>
              <a:buChar char="•"/>
            </a:pPr>
            <a:r>
              <a:rPr lang="en-US" sz="1400" dirty="0" smtClean="0"/>
              <a:t>Technology advances at a rapid pace</a:t>
            </a:r>
          </a:p>
          <a:p>
            <a:pPr indent="-457200">
              <a:buFont typeface="Arial" pitchFamily="34" charset="0"/>
              <a:buChar char="•"/>
            </a:pPr>
            <a:r>
              <a:rPr lang="en-US" sz="1400" dirty="0" smtClean="0"/>
              <a:t>New devices – tablets , mobile</a:t>
            </a:r>
          </a:p>
          <a:p>
            <a:pPr indent="-457200">
              <a:buFont typeface="Arial" pitchFamily="34" charset="0"/>
              <a:buChar char="•"/>
            </a:pPr>
            <a:r>
              <a:rPr lang="en-US" sz="1400" dirty="0" smtClean="0"/>
              <a:t>Multimedia</a:t>
            </a:r>
            <a:r>
              <a:rPr lang="en-US" sz="1400" baseline="0" dirty="0" smtClean="0"/>
              <a:t> engage all the senses</a:t>
            </a:r>
          </a:p>
          <a:p>
            <a:pPr indent="-457200">
              <a:buFont typeface="Arial" pitchFamily="34" charset="0"/>
              <a:buChar char="•"/>
            </a:pPr>
            <a:r>
              <a:rPr lang="en-US" sz="1400" baseline="0" dirty="0" smtClean="0"/>
              <a:t>Internet &amp; Social Media – review sites, comparison sites, brand loyalty no longer applies</a:t>
            </a:r>
          </a:p>
          <a:p>
            <a:pPr indent="-457200">
              <a:buFont typeface="Arial" pitchFamily="34" charset="0"/>
              <a:buChar char="•"/>
            </a:pPr>
            <a:r>
              <a:rPr lang="en-US" sz="1400" baseline="0" dirty="0" smtClean="0"/>
              <a:t>Sales are no longer driven by a traditional salesman</a:t>
            </a:r>
          </a:p>
          <a:p>
            <a:pPr indent="-457200">
              <a:buFont typeface="Arial" pitchFamily="34" charset="0"/>
              <a:buChar char="•"/>
            </a:pPr>
            <a:r>
              <a:rPr lang="en-US" sz="1400" baseline="0" dirty="0" smtClean="0"/>
              <a:t>Customer is in charge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24744" y="4343400"/>
            <a:ext cx="5047456" cy="4114800"/>
          </a:xfrm>
        </p:spPr>
        <p:txBody>
          <a:bodyPr>
            <a:normAutofit/>
          </a:bodyPr>
          <a:lstStyle/>
          <a:p>
            <a:pPr indent="457200">
              <a:buFont typeface="Arial" pitchFamily="34" charset="0"/>
              <a:buChar char="•"/>
            </a:pPr>
            <a:r>
              <a:rPr lang="en-US" sz="1400" dirty="0" smtClean="0"/>
              <a:t>Business needs to be a constantly transforming organism – products, processes, people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dirty="0" smtClean="0"/>
              <a:t>Products</a:t>
            </a:r>
            <a:r>
              <a:rPr lang="en-US" sz="1400" baseline="0" dirty="0" smtClean="0"/>
              <a:t> and services need to be designed around customer needs and customer perceptions – cross dept boundaries, focus on speed, ease of access, choice, convenience, response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Effectiveness </a:t>
            </a:r>
            <a:r>
              <a:rPr lang="en-US" sz="1400" baseline="0" dirty="0" err="1" smtClean="0"/>
              <a:t>vs</a:t>
            </a:r>
            <a:r>
              <a:rPr lang="en-US" sz="1400" baseline="0" dirty="0" smtClean="0"/>
              <a:t> Efficiency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 New business models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1400" baseline="0" dirty="0" smtClean="0"/>
              <a:t>Vision and Value Focus of Agile </a:t>
            </a:r>
            <a:r>
              <a:rPr lang="en-US" sz="1400" baseline="0" dirty="0" err="1" smtClean="0"/>
              <a:t>vs</a:t>
            </a:r>
            <a:r>
              <a:rPr lang="en-US" sz="1400" baseline="0" dirty="0" smtClean="0"/>
              <a:t> the Plan of Waterfall Era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Experience cannot be ignored because it affects bottom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7200">
              <a:buFont typeface="Arial" pitchFamily="34" charset="0"/>
              <a:buChar char="•"/>
            </a:pPr>
            <a:r>
              <a:rPr lang="en-US" sz="1400" dirty="0" smtClean="0"/>
              <a:t>Must understand business and its strategic objectives</a:t>
            </a:r>
            <a:r>
              <a:rPr lang="en-US" sz="1400" baseline="0" dirty="0" smtClean="0"/>
              <a:t> (own business and customer business) – WHY? Before How?</a:t>
            </a:r>
          </a:p>
          <a:p>
            <a:pPr indent="-457200">
              <a:buFont typeface="Arial" pitchFamily="34" charset="0"/>
              <a:buChar char="•"/>
            </a:pPr>
            <a:r>
              <a:rPr lang="en-US" sz="1400" baseline="0" dirty="0" smtClean="0"/>
              <a:t>Managing scope with fixed cost iterative development can be a challenge</a:t>
            </a:r>
          </a:p>
          <a:p>
            <a:pPr indent="-457200">
              <a:buFont typeface="Arial" pitchFamily="34" charset="0"/>
              <a:buChar char="•"/>
            </a:pPr>
            <a:r>
              <a:rPr lang="en-US" sz="1400" baseline="0" dirty="0" smtClean="0"/>
              <a:t>Focus on Risk Management rather than </a:t>
            </a:r>
            <a:r>
              <a:rPr lang="en-US" sz="1400" baseline="0" dirty="0" err="1" smtClean="0"/>
              <a:t>Isssue</a:t>
            </a:r>
            <a:r>
              <a:rPr lang="en-US" sz="1400" baseline="0" dirty="0" smtClean="0"/>
              <a:t> tracking</a:t>
            </a:r>
          </a:p>
          <a:p>
            <a:pPr indent="-457200">
              <a:buFont typeface="Arial" pitchFamily="34" charset="0"/>
              <a:buChar char="•"/>
            </a:pPr>
            <a:r>
              <a:rPr lang="en-US" sz="1400" baseline="0" dirty="0" smtClean="0"/>
              <a:t>Project Success depends on good understanding of customer experience and recognition of customer needs and perceptions rather than focus on technology</a:t>
            </a:r>
          </a:p>
          <a:p>
            <a:pPr marL="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 smtClean="0"/>
              <a:t>Pro-Active – pre-empt requirements, unspoken requirements – (Research, Observe, Crazy Egg)</a:t>
            </a:r>
          </a:p>
          <a:p>
            <a:pPr indent="-457200">
              <a:buFont typeface="Arial" pitchFamily="34" charset="0"/>
              <a:buChar char="•"/>
            </a:pPr>
            <a:r>
              <a:rPr lang="en-US" sz="1400" baseline="0" dirty="0" smtClean="0"/>
              <a:t>Focus on relationship building – team and customer (Agile team dynamics are different, Agile methods rely heavily on inputs from customer – no predefined requirements)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7/26/2014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The Changing Face of </a:t>
            </a:r>
            <a:br>
              <a:rPr lang="en-US" dirty="0" smtClean="0"/>
            </a:br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712934"/>
            <a:ext cx="2286000" cy="2060531"/>
          </a:xfrm>
        </p:spPr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smtClean="0"/>
              <a:t>Joanna </a:t>
            </a:r>
            <a:r>
              <a:rPr lang="en-US" dirty="0" err="1" smtClean="0"/>
              <a:t>Dabrowska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Getahead Consulting </a:t>
            </a:r>
            <a:endParaRPr lang="en-US" dirty="0" smtClean="0"/>
          </a:p>
          <a:p>
            <a:r>
              <a:rPr lang="en-US" dirty="0" smtClean="0"/>
              <a:t>25/07/2014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19100" y="1727001"/>
            <a:ext cx="4640263" cy="348019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2109192"/>
          </a:xfrm>
        </p:spPr>
        <p:txBody>
          <a:bodyPr anchor="t" anchorCtr="0"/>
          <a:lstStyle>
            <a:extLst/>
          </a:lstStyle>
          <a:p>
            <a:r>
              <a:rPr lang="en-US" sz="2800" dirty="0" smtClean="0"/>
              <a:t>My personal journey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81730" cy="720080"/>
          </a:xfrm>
        </p:spPr>
        <p:txBody>
          <a:bodyPr/>
          <a:lstStyle>
            <a:extLst/>
          </a:lstStyle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1115616" y="3356992"/>
            <a:ext cx="7128792" cy="3168352"/>
          </a:xfrm>
        </p:spPr>
        <p:txBody>
          <a:bodyPr>
            <a:noAutofit/>
          </a:bodyPr>
          <a:lstStyle>
            <a:extLst/>
          </a:lstStyle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Projects were target </a:t>
            </a:r>
            <a:r>
              <a:rPr lang="en-US" sz="2000" dirty="0" smtClean="0"/>
              <a:t>oriented </a:t>
            </a:r>
            <a:r>
              <a:rPr lang="en-US" sz="2000" dirty="0" smtClean="0"/>
              <a:t>(built to fixed specs</a:t>
            </a:r>
            <a:r>
              <a:rPr lang="en-US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Business </a:t>
            </a:r>
            <a:r>
              <a:rPr lang="en-US" sz="2000" dirty="0" smtClean="0"/>
              <a:t>silos – Projects seldom crossed departmental boundaries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System Analysts seldom had any business knowledge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Sequential </a:t>
            </a:r>
            <a:r>
              <a:rPr lang="en-US" sz="2000" dirty="0" smtClean="0"/>
              <a:t>System Development </a:t>
            </a:r>
            <a:r>
              <a:rPr lang="en-US" sz="2000" dirty="0" smtClean="0"/>
              <a:t>(Waterfall)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Project Manager focused on </a:t>
            </a:r>
            <a:r>
              <a:rPr lang="en-US" sz="2000" dirty="0" smtClean="0"/>
              <a:t>Technical Competence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Focus on HOW rather than WHY? </a:t>
            </a:r>
            <a:endParaRPr lang="en-US" sz="2000" dirty="0" smtClean="0"/>
          </a:p>
        </p:txBody>
      </p:sp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2376264" cy="1584176"/>
          </a:xfrm>
        </p:spPr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/>
          <a:stretch>
            <a:fillRect/>
          </a:stretch>
        </p:blipFill>
        <p:spPr>
          <a:xfrm>
            <a:off x="6084168" y="1484784"/>
            <a:ext cx="2359045" cy="158417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11" name="Picture Placeholder 10" descr="100412.waterfall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tretch>
            <a:fillRect/>
          </a:stretch>
        </p:blipFill>
        <p:spPr>
          <a:xfrm>
            <a:off x="3563888" y="1484784"/>
            <a:ext cx="2200244" cy="158417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67851" t="53596"/>
          <a:stretch>
            <a:fillRect/>
          </a:stretch>
        </p:blipFill>
        <p:spPr>
          <a:xfrm>
            <a:off x="467544" y="1772816"/>
            <a:ext cx="2477078" cy="2263096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467544" y="692696"/>
            <a:ext cx="3600400" cy="72008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 A Result…</a:t>
            </a:r>
            <a:endParaRPr kumimoji="0" lang="en-US" sz="32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Placeholder 15" descr="images.jpg"/>
          <p:cNvPicPr>
            <a:picLocks noChangeAspect="1"/>
          </p:cNvPicPr>
          <p:nvPr/>
        </p:nvPicPr>
        <p:blipFill>
          <a:blip r:embed="rId4" cstate="print"/>
          <a:srcRect l="18588" r="37176"/>
          <a:stretch>
            <a:fillRect/>
          </a:stretch>
        </p:blipFill>
        <p:spPr>
          <a:xfrm>
            <a:off x="6156176" y="1700808"/>
            <a:ext cx="2489464" cy="237626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9" name="Rectangle 3"/>
          <p:cNvPicPr>
            <a:picLocks noChangeAspect="1"/>
          </p:cNvPicPr>
          <p:nvPr/>
        </p:nvPicPr>
        <p:blipFill>
          <a:blip r:embed="rId3" cstate="print"/>
          <a:srcRect l="33925" t="53596" r="33925"/>
          <a:stretch>
            <a:fillRect/>
          </a:stretch>
        </p:blipFill>
        <p:spPr>
          <a:xfrm>
            <a:off x="3347864" y="1772816"/>
            <a:ext cx="2477123" cy="2263096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11" name="Rectangle 2"/>
          <p:cNvSpPr>
            <a:spLocks noGrp="1"/>
          </p:cNvSpPr>
          <p:nvPr>
            <p:ph type="body" sz="quarter" idx="14"/>
          </p:nvPr>
        </p:nvSpPr>
        <p:spPr>
          <a:xfrm>
            <a:off x="899592" y="4365104"/>
            <a:ext cx="7344816" cy="2160240"/>
          </a:xfrm>
        </p:spPr>
        <p:txBody>
          <a:bodyPr anchor="t">
            <a:noAutofit/>
          </a:bodyPr>
          <a:lstStyle>
            <a:extLst/>
          </a:lstStyle>
          <a:p>
            <a:pPr marL="457200" indent="-457200" algn="l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Customer real needs were often misunderstood</a:t>
            </a:r>
          </a:p>
          <a:p>
            <a:pPr marL="457200" indent="-457200" algn="l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Systems delivered to specs but development took years </a:t>
            </a:r>
          </a:p>
          <a:p>
            <a:pPr marL="457200" indent="-457200" algn="l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Technology </a:t>
            </a:r>
            <a:r>
              <a:rPr lang="en-US" sz="2000" dirty="0" smtClean="0">
                <a:solidFill>
                  <a:schemeClr val="tx1"/>
                </a:solidFill>
              </a:rPr>
              <a:t>&amp; customer needs often changed </a:t>
            </a:r>
            <a:r>
              <a:rPr lang="en-US" sz="2000" dirty="0" smtClean="0">
                <a:solidFill>
                  <a:schemeClr val="tx1"/>
                </a:solidFill>
              </a:rPr>
              <a:t>before the system was </a:t>
            </a:r>
            <a:r>
              <a:rPr lang="en-US" sz="2000" dirty="0" smtClean="0">
                <a:solidFill>
                  <a:schemeClr val="tx1"/>
                </a:solidFill>
              </a:rPr>
              <a:t>finished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Customer had to pay for system </a:t>
            </a:r>
            <a:r>
              <a:rPr lang="en-US" sz="2000" dirty="0" smtClean="0">
                <a:solidFill>
                  <a:schemeClr val="tx1"/>
                </a:solidFill>
              </a:rPr>
              <a:t>that was already obsolete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899592" y="3789040"/>
            <a:ext cx="6768752" cy="2664296"/>
          </a:xfrm>
        </p:spPr>
        <p:txBody>
          <a:bodyPr/>
          <a:lstStyle>
            <a:extLst/>
          </a:lstStyle>
          <a:p>
            <a:pPr marL="457200" indent="-457200">
              <a:buFont typeface="+mj-lt"/>
              <a:buAutoNum type="arabicPeriod"/>
            </a:pPr>
            <a:r>
              <a:rPr lang="en-US" sz="2000" kern="1200" dirty="0" smtClean="0"/>
              <a:t>Rapid advancement in Technology </a:t>
            </a:r>
            <a:r>
              <a:rPr lang="en-US" sz="2000" kern="1200" dirty="0" smtClean="0"/>
              <a:t>–mobile</a:t>
            </a:r>
            <a:r>
              <a:rPr lang="en-US" sz="2000" kern="1200" dirty="0" smtClean="0"/>
              <a:t>, tablets, Google glass, </a:t>
            </a:r>
            <a:r>
              <a:rPr lang="en-US" sz="2000" kern="1200" dirty="0" smtClean="0"/>
              <a:t>Near Field Communication</a:t>
            </a:r>
            <a:endParaRPr lang="en-US" sz="2000" kern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kern="1200" dirty="0" smtClean="0"/>
              <a:t>Rapidly changing client expectations and </a:t>
            </a:r>
            <a:r>
              <a:rPr lang="en-US" sz="2000" kern="1200" dirty="0" smtClean="0"/>
              <a:t>rapid product </a:t>
            </a:r>
            <a:r>
              <a:rPr lang="en-US" sz="2000" kern="1200" dirty="0" smtClean="0"/>
              <a:t>obsolescence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1200" dirty="0" smtClean="0"/>
              <a:t>Internet &amp; Social Media spell </a:t>
            </a:r>
            <a:r>
              <a:rPr lang="en-US" sz="2000" kern="1200" dirty="0" smtClean="0"/>
              <a:t>the death </a:t>
            </a:r>
            <a:r>
              <a:rPr lang="en-US" sz="2000" kern="1200" dirty="0" smtClean="0"/>
              <a:t>of a traditional </a:t>
            </a:r>
            <a:r>
              <a:rPr lang="en-US" sz="2000" kern="1200" dirty="0" smtClean="0"/>
              <a:t>salesman  (pull instead of push)</a:t>
            </a:r>
            <a:endParaRPr lang="en-US" sz="2000" kern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kern="1200" dirty="0" smtClean="0"/>
              <a:t>Customer is </a:t>
            </a:r>
            <a:r>
              <a:rPr lang="en-US" sz="2000" kern="1200" dirty="0" smtClean="0"/>
              <a:t>NOW in charge. </a:t>
            </a:r>
            <a:endParaRPr lang="en-US" sz="2000" kern="1200" dirty="0" smtClean="0"/>
          </a:p>
        </p:txBody>
      </p:sp>
      <p:pic>
        <p:nvPicPr>
          <p:cNvPr id="15" name="Picture Placeholder 14" descr="worldtechnology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4532" r="14532"/>
          <a:stretch>
            <a:fillRect/>
          </a:stretch>
        </p:blipFill>
        <p:spPr>
          <a:xfrm>
            <a:off x="228600" y="1066800"/>
            <a:ext cx="2743200" cy="2362200"/>
          </a:xfrm>
        </p:spPr>
      </p:pic>
      <p:sp>
        <p:nvSpPr>
          <p:cNvPr id="12" name="Rectangle 1"/>
          <p:cNvSpPr txBox="1">
            <a:spLocks/>
          </p:cNvSpPr>
          <p:nvPr/>
        </p:nvSpPr>
        <p:spPr>
          <a:xfrm>
            <a:off x="755576" y="332656"/>
            <a:ext cx="7632848" cy="72008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THINGS HAVE CHANGED…</a:t>
            </a:r>
            <a:endParaRPr kumimoji="0" lang="en-US" sz="32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Placeholder 15" descr="images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 l="15044" r="15044"/>
          <a:stretch>
            <a:fillRect/>
          </a:stretch>
        </p:blipFill>
        <p:spPr>
          <a:xfrm>
            <a:off x="3203575" y="1052513"/>
            <a:ext cx="2743200" cy="2376487"/>
          </a:xfrm>
        </p:spPr>
      </p:pic>
      <p:pic>
        <p:nvPicPr>
          <p:cNvPr id="17" name="Picture Placeholder 15" descr="images.jpg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/>
          <a:stretch>
            <a:fillRect/>
          </a:stretch>
        </p:blipFill>
        <p:spPr>
          <a:xfrm>
            <a:off x="6156176" y="1052737"/>
            <a:ext cx="2743200" cy="237626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1187624" y="4077072"/>
            <a:ext cx="6912768" cy="2592288"/>
          </a:xfrm>
        </p:spPr>
        <p:txBody>
          <a:bodyPr/>
          <a:lstStyle>
            <a:extLst/>
          </a:lstStyle>
          <a:p>
            <a:pPr marL="457200" indent="-457200">
              <a:buFont typeface="+mj-lt"/>
              <a:buAutoNum type="arabicPeriod"/>
            </a:pPr>
            <a:r>
              <a:rPr lang="en-US" sz="2000" kern="1200" dirty="0" smtClean="0"/>
              <a:t>New business </a:t>
            </a:r>
            <a:r>
              <a:rPr lang="en-US" sz="2000" kern="1200" dirty="0" smtClean="0"/>
              <a:t>models are emerging</a:t>
            </a:r>
            <a:endParaRPr lang="en-US" sz="2000" kern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kern="1200" dirty="0" smtClean="0"/>
              <a:t>Products &amp; Services cross dept boundaries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1200" dirty="0" smtClean="0"/>
              <a:t>Adaptability replaces Predictability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1200" dirty="0" smtClean="0"/>
              <a:t>Businesses have to become Customer </a:t>
            </a:r>
            <a:r>
              <a:rPr lang="en-US" sz="2000" kern="1200" dirty="0" smtClean="0"/>
              <a:t>Centric </a:t>
            </a:r>
            <a:r>
              <a:rPr lang="en-US" sz="2000" kern="1200" dirty="0" smtClean="0"/>
              <a:t>as opposed to Transactional</a:t>
            </a:r>
            <a:endParaRPr lang="en-US" sz="2000" kern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kern="1200" dirty="0" smtClean="0"/>
              <a:t>Vision </a:t>
            </a:r>
            <a:r>
              <a:rPr lang="en-US" sz="2000" kern="1200" dirty="0" smtClean="0"/>
              <a:t>&amp; Customer Value </a:t>
            </a:r>
            <a:r>
              <a:rPr lang="en-US" sz="2000" kern="1200" dirty="0" smtClean="0"/>
              <a:t>become more important than </a:t>
            </a:r>
            <a:r>
              <a:rPr lang="en-US" sz="2000" kern="1200" dirty="0" smtClean="0"/>
              <a:t>the </a:t>
            </a:r>
            <a:r>
              <a:rPr lang="en-US" sz="2000" kern="1200" dirty="0" smtClean="0"/>
              <a:t>Plan</a:t>
            </a:r>
            <a:r>
              <a:rPr lang="en-US" sz="2000" kern="1200" dirty="0" smtClean="0"/>
              <a:t> </a:t>
            </a:r>
            <a:r>
              <a:rPr lang="en-US" sz="2000" kern="1200" dirty="0" smtClean="0"/>
              <a:t>(birth of Agile)</a:t>
            </a:r>
            <a:endParaRPr lang="en-US" sz="2000" kern="1200" dirty="0" smtClean="0"/>
          </a:p>
          <a:p>
            <a:pPr indent="457200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15" name="Picture Placeholder 14" descr="worldtechnology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38474" y="1066800"/>
            <a:ext cx="2723452" cy="2578100"/>
          </a:xfrm>
        </p:spPr>
      </p:pic>
      <p:sp>
        <p:nvSpPr>
          <p:cNvPr id="12" name="Rectangle 1"/>
          <p:cNvSpPr txBox="1">
            <a:spLocks/>
          </p:cNvSpPr>
          <p:nvPr/>
        </p:nvSpPr>
        <p:spPr>
          <a:xfrm>
            <a:off x="251520" y="332656"/>
            <a:ext cx="8640960" cy="72008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does it affect </a:t>
            </a:r>
            <a:r>
              <a:rPr kumimoji="0" lang="en-US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business</a:t>
            </a:r>
            <a:r>
              <a:rPr kumimoji="0" lang="en-US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32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Placeholder 15" descr="images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 l="35996"/>
          <a:stretch>
            <a:fillRect/>
          </a:stretch>
        </p:blipFill>
        <p:spPr>
          <a:xfrm>
            <a:off x="3203848" y="1052736"/>
            <a:ext cx="2743200" cy="2592288"/>
          </a:xfrm>
        </p:spPr>
      </p:pic>
      <p:pic>
        <p:nvPicPr>
          <p:cNvPr id="17" name="Picture Placeholder 15" descr="images.jpg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/>
          <a:srcRect l="38506" t="27617" r="7109" b="15781"/>
          <a:stretch>
            <a:fillRect/>
          </a:stretch>
        </p:blipFill>
        <p:spPr>
          <a:xfrm>
            <a:off x="6228184" y="1052736"/>
            <a:ext cx="2592288" cy="25922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/>
        </p:nvSpPr>
        <p:spPr>
          <a:xfrm>
            <a:off x="539552" y="404664"/>
            <a:ext cx="8064896" cy="108012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CUSTOMER EXPERIENCE</a:t>
            </a:r>
            <a:r>
              <a:rPr kumimoji="0" lang="en-US" sz="3200" b="0" i="0" u="none" strike="noStrike" kern="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CaN</a:t>
            </a:r>
            <a:r>
              <a:rPr kumimoji="0" lang="en-US" sz="3200" b="0" i="0" u="none" strike="noStrike" kern="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 Longer be ignored</a:t>
            </a:r>
            <a:r>
              <a:rPr kumimoji="0" lang="en-US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32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Placeholder 15" descr="images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1512168" cy="1944216"/>
          </a:xfrm>
          <a:prstGeom prst="rect">
            <a:avLst/>
          </a:prstGeom>
          <a:ln w="25400">
            <a:solidFill>
              <a:schemeClr val="tx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555776" y="1916832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small shift in Customer Experience can have dramatic effect on the bottom line</a:t>
            </a:r>
            <a:endParaRPr lang="en-US" sz="2400" dirty="0"/>
          </a:p>
        </p:txBody>
      </p:sp>
      <p:pic>
        <p:nvPicPr>
          <p:cNvPr id="5" name="Picture 4" descr="slid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212976"/>
            <a:ext cx="4320480" cy="32403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1772816"/>
            <a:ext cx="61206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/>
              <a:t>Project Success depends on good understanding of customer experience and recognition of customer needs and perceptions 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/>
              <a:t>Agile methods rely heavily on inputs from customer – no predefined requirements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/>
              <a:t>Agile </a:t>
            </a:r>
            <a:r>
              <a:rPr lang="en-US" sz="2000" dirty="0" smtClean="0"/>
              <a:t>team dynamics are different from traditional Waterfall development </a:t>
            </a:r>
            <a:r>
              <a:rPr lang="en-US" sz="2000" dirty="0" smtClean="0"/>
              <a:t>environment</a:t>
            </a:r>
            <a:endParaRPr lang="en-US" sz="2000" dirty="0" smtClean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/>
              <a:t>Managing scope with iterative development can be a challenge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/>
              <a:t>Managing risk where the team size, cost and timeline are fixed, yet there are no fixed specs, can be a challenge</a:t>
            </a:r>
          </a:p>
          <a:p>
            <a:endParaRPr lang="en-US" dirty="0" smtClean="0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539552" y="404664"/>
            <a:ext cx="8064896" cy="108012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does it affect it systems development?</a:t>
            </a:r>
            <a:endParaRPr kumimoji="0" lang="en-US" sz="32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/>
        </p:nvSpPr>
        <p:spPr>
          <a:xfrm>
            <a:off x="683568" y="404664"/>
            <a:ext cx="7992888" cy="648072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TODAY’s Project Manager</a:t>
            </a:r>
            <a:r>
              <a:rPr kumimoji="0" lang="en-US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32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Placeholder 15" descr="images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rcRect t="29493" b="27309"/>
          <a:stretch>
            <a:fillRect/>
          </a:stretch>
        </p:blipFill>
        <p:spPr>
          <a:xfrm>
            <a:off x="1619672" y="1196752"/>
            <a:ext cx="5040560" cy="2177440"/>
          </a:xfrm>
          <a:prstGeom prst="rect">
            <a:avLst/>
          </a:prstGeom>
          <a:ln w="25400">
            <a:solidFill>
              <a:schemeClr val="tx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W¥ل云玗İαЂÕØÚáÛ丫:Téxt Plàçèhòlðêr 表¥鷗字㌍_W 10"/>
          <p:cNvSpPr txBox="1">
            <a:spLocks/>
          </p:cNvSpPr>
          <p:nvPr/>
        </p:nvSpPr>
        <p:spPr>
          <a:xfrm>
            <a:off x="1043608" y="3717032"/>
            <a:ext cx="7632848" cy="2808312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txBody>
          <a:bodyPr anchor="t">
            <a:normAutofit fontScale="92500"/>
          </a:bodyPr>
          <a:lstStyle>
            <a:extLst/>
          </a:lstStyle>
          <a:p>
            <a:pPr marL="457200" lvl="0" indent="-45720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/>
              <a:t>Asks WHY </a:t>
            </a:r>
            <a:r>
              <a:rPr lang="en-US" sz="2000" dirty="0" smtClean="0"/>
              <a:t>before </a:t>
            </a:r>
            <a:r>
              <a:rPr lang="en-US" sz="2000" dirty="0" smtClean="0"/>
              <a:t>HOW… Understands business and its strategic objectives</a:t>
            </a:r>
            <a:endParaRPr lang="en-US" sz="2000" dirty="0" smtClean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/>
              <a:t>Adaptable, </a:t>
            </a:r>
            <a:r>
              <a:rPr lang="en-US" sz="2000" dirty="0" smtClean="0"/>
              <a:t>high </a:t>
            </a:r>
            <a:r>
              <a:rPr lang="en-US" sz="2000" dirty="0" smtClean="0"/>
              <a:t>tolerance for </a:t>
            </a:r>
            <a:r>
              <a:rPr lang="en-US" sz="2000" dirty="0" smtClean="0"/>
              <a:t>Ambiguity</a:t>
            </a:r>
            <a:endParaRPr lang="en-US" sz="2000" dirty="0" smtClean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/>
              <a:t>Good Communicator &amp; </a:t>
            </a:r>
            <a:r>
              <a:rPr lang="en-US" sz="2000" dirty="0" smtClean="0"/>
              <a:t>Negotiator</a:t>
            </a:r>
            <a:endParaRPr lang="en-US" sz="2000" dirty="0" smtClean="0"/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/>
              <a:t>Pro-active </a:t>
            </a:r>
            <a:r>
              <a:rPr lang="en-US" sz="2000" dirty="0" smtClean="0"/>
              <a:t> - Manages </a:t>
            </a:r>
            <a:r>
              <a:rPr lang="en-US" sz="2000" dirty="0" smtClean="0"/>
              <a:t>Risks </a:t>
            </a:r>
            <a:r>
              <a:rPr lang="en-US" sz="2000" dirty="0" err="1" smtClean="0"/>
              <a:t>vs</a:t>
            </a:r>
            <a:r>
              <a:rPr lang="en-US" sz="2000" dirty="0" smtClean="0"/>
              <a:t> Tracks Issues</a:t>
            </a:r>
          </a:p>
          <a:p>
            <a:pPr marL="457200" lvl="0" indent="-45720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/>
              <a:t>Intuitive – like a good football player</a:t>
            </a:r>
            <a:endParaRPr lang="en-US" sz="2000" dirty="0" smtClean="0"/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Understands different personalities and communication styles </a:t>
            </a:r>
            <a:endParaRPr lang="en-US" sz="2000" dirty="0" smtClean="0"/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Builds Relationships &amp; Collaborates rather than dictates</a:t>
            </a:r>
          </a:p>
          <a:p>
            <a:pPr marL="0" marR="0" lvl="0" indent="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700</Words>
  <Application>Microsoft Office PowerPoint</Application>
  <PresentationFormat>On-screen Show (4:3)</PresentationFormat>
  <Paragraphs>93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ClassicPhotoAlbum</vt:lpstr>
      <vt:lpstr>The Changing Face of  Project Management</vt:lpstr>
      <vt:lpstr>Slide 2</vt:lpstr>
      <vt:lpstr>Once Upon a time…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2014-07-25T08:31:35Z</dcterms:created>
  <dcterms:modified xsi:type="dcterms:W3CDTF">2014-07-26T18:46:45Z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